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9" r:id="rId3"/>
    <p:sldId id="257" r:id="rId4"/>
    <p:sldId id="258" r:id="rId5"/>
    <p:sldId id="261" r:id="rId6"/>
    <p:sldId id="260" r:id="rId7"/>
    <p:sldId id="262" r:id="rId8"/>
    <p:sldId id="269" r:id="rId9"/>
    <p:sldId id="264" r:id="rId10"/>
    <p:sldId id="265" r:id="rId11"/>
    <p:sldId id="266" r:id="rId12"/>
    <p:sldId id="267" r:id="rId13"/>
    <p:sldId id="268" r:id="rId14"/>
    <p:sldId id="270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9559" autoAdjust="0"/>
    <p:restoredTop sz="94660"/>
  </p:normalViewPr>
  <p:slideViewPr>
    <p:cSldViewPr snapToGrid="0">
      <p:cViewPr varScale="1">
        <p:scale>
          <a:sx n="56" d="100"/>
          <a:sy n="56" d="100"/>
        </p:scale>
        <p:origin x="-61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0025A-E8BD-49AA-8082-19F481223F90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EFCFA-5700-482A-A4E6-64CAC19A7D9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5949296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0025A-E8BD-49AA-8082-19F481223F90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EFCFA-5700-482A-A4E6-64CAC19A7D9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2587432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0025A-E8BD-49AA-8082-19F481223F90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EFCFA-5700-482A-A4E6-64CAC19A7D9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544726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0025A-E8BD-49AA-8082-19F481223F90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EFCFA-5700-482A-A4E6-64CAC19A7D9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7988282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0025A-E8BD-49AA-8082-19F481223F90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EFCFA-5700-482A-A4E6-64CAC19A7D9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2894743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0025A-E8BD-49AA-8082-19F481223F90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EFCFA-5700-482A-A4E6-64CAC19A7D9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6560118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0025A-E8BD-49AA-8082-19F481223F90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EFCFA-5700-482A-A4E6-64CAC19A7D9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4993690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0025A-E8BD-49AA-8082-19F481223F90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EFCFA-5700-482A-A4E6-64CAC19A7D9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512729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0025A-E8BD-49AA-8082-19F481223F90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EFCFA-5700-482A-A4E6-64CAC19A7D9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5004726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0025A-E8BD-49AA-8082-19F481223F90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EFCFA-5700-482A-A4E6-64CAC19A7D9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6143370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0025A-E8BD-49AA-8082-19F481223F90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EFCFA-5700-482A-A4E6-64CAC19A7D9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257929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50025A-E8BD-49AA-8082-19F481223F90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AEFCFA-5700-482A-A4E6-64CAC19A7D9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44378951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2">
              <a:lumMod val="40000"/>
              <a:lumOff val="60000"/>
            </a:schemeClr>
          </a:solidFill>
          <a:latin typeface="Segoe UI" panose="020B0502040204020203" pitchFamily="34" charset="0"/>
          <a:ea typeface="+mj-ea"/>
          <a:cs typeface="Segoe UI" panose="020B0502040204020203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Segoe UI" panose="020B0502040204020203" pitchFamily="34" charset="0"/>
          <a:ea typeface="+mn-ea"/>
          <a:cs typeface="Segoe UI" panose="020B0502040204020203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Segoe UI" panose="020B0502040204020203" pitchFamily="34" charset="0"/>
          <a:ea typeface="+mn-ea"/>
          <a:cs typeface="Segoe UI" panose="020B0502040204020203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Segoe UI" panose="020B0502040204020203" pitchFamily="34" charset="0"/>
          <a:ea typeface="+mn-ea"/>
          <a:cs typeface="Segoe UI" panose="020B0502040204020203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Segoe UI" panose="020B0502040204020203" pitchFamily="34" charset="0"/>
          <a:ea typeface="+mn-ea"/>
          <a:cs typeface="Segoe UI" panose="020B0502040204020203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Segoe UI" panose="020B0502040204020203" pitchFamily="34" charset="0"/>
          <a:ea typeface="+mn-ea"/>
          <a:cs typeface="Segoe UI" panose="020B0502040204020203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Preventing Hypothermia in Neonates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906838"/>
            <a:ext cx="6858000" cy="1655762"/>
          </a:xfrm>
        </p:spPr>
        <p:txBody>
          <a:bodyPr>
            <a:normAutofit/>
          </a:bodyPr>
          <a:lstStyle/>
          <a:p>
            <a:r>
              <a:rPr lang="en-US" sz="4400" dirty="0"/>
              <a:t>The Warm Chain</a:t>
            </a:r>
          </a:p>
        </p:txBody>
      </p:sp>
    </p:spTree>
    <p:extLst>
      <p:ext uri="{BB962C8B-B14F-4D97-AF65-F5344CB8AC3E}">
        <p14:creationId xmlns="" xmlns:p14="http://schemas.microsoft.com/office/powerpoint/2010/main" val="23817982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warm chain?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Warm chain is a series of interlinked steps to prevent hypothermia in neonates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9265187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1. Keep the room warm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Make sure the delivery room is kept at </a:t>
            </a:r>
            <a:r>
              <a:rPr lang="en-US" dirty="0" smtClean="0"/>
              <a:t>26-28°C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6332" y="1825625"/>
            <a:ext cx="3531836" cy="4351338"/>
          </a:xfrm>
        </p:spPr>
      </p:pic>
    </p:spTree>
    <p:extLst>
      <p:ext uri="{BB962C8B-B14F-4D97-AF65-F5344CB8AC3E}">
        <p14:creationId xmlns="" xmlns:p14="http://schemas.microsoft.com/office/powerpoint/2010/main" val="24925640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2. Skin-to-skin contact (STS)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For stable babies, start skin-to-skin contact on the mother’s abdomen immediately after birth</a:t>
            </a:r>
          </a:p>
          <a:p>
            <a:r>
              <a:rPr lang="en-US" dirty="0"/>
              <a:t>Allow breast crawl for up to an hour</a:t>
            </a:r>
          </a:p>
          <a:p>
            <a:r>
              <a:rPr lang="en-US" dirty="0"/>
              <a:t>Vitamin K &amp; weighing: after STS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895690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3. Warm resuscitation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Switch on warmer 20-30 minutes </a:t>
            </a:r>
            <a:r>
              <a:rPr lang="en-US"/>
              <a:t>before delivery</a:t>
            </a:r>
          </a:p>
          <a:p>
            <a:r>
              <a:rPr lang="en-US"/>
              <a:t>Warm at least 2 sheets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5944" y="1690689"/>
            <a:ext cx="3196470" cy="4486274"/>
          </a:xfrm>
        </p:spPr>
      </p:pic>
    </p:spTree>
    <p:extLst>
      <p:ext uri="{BB962C8B-B14F-4D97-AF65-F5344CB8AC3E}">
        <p14:creationId xmlns="" xmlns:p14="http://schemas.microsoft.com/office/powerpoint/2010/main" val="788919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4. Immediate drying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Dry skin with </a:t>
            </a:r>
            <a:r>
              <a:rPr lang="en-US" dirty="0" smtClean="0"/>
              <a:t>warm cloth</a:t>
            </a:r>
            <a:endParaRPr lang="en-US" dirty="0"/>
          </a:p>
          <a:p>
            <a:r>
              <a:rPr lang="en-US" dirty="0"/>
              <a:t>Discard wet </a:t>
            </a:r>
            <a:r>
              <a:rPr lang="en-US" dirty="0" smtClean="0"/>
              <a:t>cloth after </a:t>
            </a:r>
            <a:r>
              <a:rPr lang="en-US" dirty="0"/>
              <a:t>wiping</a:t>
            </a:r>
          </a:p>
          <a:p>
            <a:r>
              <a:rPr lang="en-US" dirty="0"/>
              <a:t>Wrap in dry towel</a:t>
            </a:r>
          </a:p>
          <a:p>
            <a:r>
              <a:rPr lang="en-US" dirty="0"/>
              <a:t>Cover head or put cap on</a:t>
            </a:r>
          </a:p>
          <a:p>
            <a:r>
              <a:rPr lang="en-US" dirty="0"/>
              <a:t>Plastic bag/wrap if &lt; 32 weeks 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282" y="1825625"/>
            <a:ext cx="3045936" cy="4351338"/>
          </a:xfrm>
        </p:spPr>
      </p:pic>
    </p:spTree>
    <p:extLst>
      <p:ext uri="{BB962C8B-B14F-4D97-AF65-F5344CB8AC3E}">
        <p14:creationId xmlns="" xmlns:p14="http://schemas.microsoft.com/office/powerpoint/2010/main" val="5851684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5. Exclusive breastfeeding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Continue skin-to-skin care</a:t>
            </a:r>
          </a:p>
          <a:p>
            <a:r>
              <a:rPr lang="en-US" dirty="0"/>
              <a:t>Breastfeed within 1 hour</a:t>
            </a:r>
          </a:p>
          <a:p>
            <a:r>
              <a:rPr lang="en-US" dirty="0"/>
              <a:t>Feed as soon as possible after C-section</a:t>
            </a:r>
          </a:p>
          <a:p>
            <a:r>
              <a:rPr lang="en-US" dirty="0"/>
              <a:t>Discourage </a:t>
            </a:r>
            <a:r>
              <a:rPr lang="en-US" dirty="0" err="1"/>
              <a:t>prelacteal</a:t>
            </a:r>
            <a:r>
              <a:rPr lang="en-US" dirty="0"/>
              <a:t> feeds</a:t>
            </a:r>
          </a:p>
        </p:txBody>
      </p:sp>
    </p:spTree>
    <p:extLst>
      <p:ext uri="{BB962C8B-B14F-4D97-AF65-F5344CB8AC3E}">
        <p14:creationId xmlns="" xmlns:p14="http://schemas.microsoft.com/office/powerpoint/2010/main" val="14455292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6. Postpone bathing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031" y="1825625"/>
            <a:ext cx="3865438" cy="4351338"/>
          </a:xfr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/>
              <a:t>Postpone bathing for 24 hours</a:t>
            </a:r>
          </a:p>
          <a:p>
            <a:endParaRPr lang="en-US" dirty="0"/>
          </a:p>
        </p:txBody>
      </p:sp>
      <p:sp>
        <p:nvSpPr>
          <p:cNvPr id="6" name="&quot;Not Allowed&quot; Symbol 5"/>
          <p:cNvSpPr/>
          <p:nvPr/>
        </p:nvSpPr>
        <p:spPr>
          <a:xfrm>
            <a:off x="3361469" y="3890963"/>
            <a:ext cx="2286000" cy="2286000"/>
          </a:xfrm>
          <a:prstGeom prst="noSmoking">
            <a:avLst/>
          </a:prstGeom>
          <a:solidFill>
            <a:srgbClr val="FF00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261809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7. Appropriate clothing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Cover head. Use cap, socks, and mittens</a:t>
            </a:r>
          </a:p>
          <a:p>
            <a:r>
              <a:rPr lang="en-US" dirty="0"/>
              <a:t>Extra clothing in winter</a:t>
            </a:r>
          </a:p>
          <a:p>
            <a:r>
              <a:rPr lang="en-US"/>
              <a:t>Change </a:t>
            </a:r>
            <a:r>
              <a:rPr lang="en-US" dirty="0"/>
              <a:t>wet nappies promptly</a:t>
            </a:r>
          </a:p>
        </p:txBody>
      </p:sp>
    </p:spTree>
    <p:extLst>
      <p:ext uri="{BB962C8B-B14F-4D97-AF65-F5344CB8AC3E}">
        <p14:creationId xmlns="" xmlns:p14="http://schemas.microsoft.com/office/powerpoint/2010/main" val="3064107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8. Keep with mother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Rooming in </a:t>
            </a:r>
          </a:p>
          <a:p>
            <a:r>
              <a:rPr lang="en-US" dirty="0"/>
              <a:t>Bedding in</a:t>
            </a:r>
          </a:p>
          <a:p>
            <a:r>
              <a:rPr lang="en-US" dirty="0"/>
              <a:t>If not in Kangaroo Mother Care, wrap and place next to mother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8868" y="1690689"/>
            <a:ext cx="2841306" cy="4486274"/>
          </a:xfrm>
        </p:spPr>
      </p:pic>
    </p:spTree>
    <p:extLst>
      <p:ext uri="{BB962C8B-B14F-4D97-AF65-F5344CB8AC3E}">
        <p14:creationId xmlns="" xmlns:p14="http://schemas.microsoft.com/office/powerpoint/2010/main" val="42360598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9. Warm transportation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Transport incubator</a:t>
            </a:r>
          </a:p>
          <a:p>
            <a:r>
              <a:rPr lang="en-US" dirty="0"/>
              <a:t>Skin-to-skin</a:t>
            </a:r>
          </a:p>
          <a:p>
            <a:r>
              <a:rPr lang="en-US" dirty="0"/>
              <a:t>Wrapping</a:t>
            </a:r>
          </a:p>
          <a:p>
            <a:r>
              <a:rPr lang="en-US" dirty="0"/>
              <a:t>In-utero transfer for high-risk pregnancies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4849" y="1825625"/>
            <a:ext cx="4166979" cy="3965575"/>
          </a:xfrm>
        </p:spPr>
      </p:pic>
    </p:spTree>
    <p:extLst>
      <p:ext uri="{BB962C8B-B14F-4D97-AF65-F5344CB8AC3E}">
        <p14:creationId xmlns="" xmlns:p14="http://schemas.microsoft.com/office/powerpoint/2010/main" val="23579012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10. Training &amp; awareness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Educate all members of team</a:t>
            </a:r>
          </a:p>
          <a:p>
            <a:r>
              <a:rPr lang="en-US" dirty="0"/>
              <a:t>Train all members in resuscitation, skin-to-skin, breastfeeding, use of equipment like radiant warmers and incubators</a:t>
            </a:r>
          </a:p>
          <a:p>
            <a:r>
              <a:rPr lang="en-US" dirty="0"/>
              <a:t>Ongoing program to train new staff and retrain others</a:t>
            </a:r>
          </a:p>
        </p:txBody>
      </p:sp>
    </p:spTree>
    <p:extLst>
      <p:ext uri="{BB962C8B-B14F-4D97-AF65-F5344CB8AC3E}">
        <p14:creationId xmlns="" xmlns:p14="http://schemas.microsoft.com/office/powerpoint/2010/main" val="25971679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Summary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Increased awareness and a series of simple measures are all that is needed to prevent hypothermia in </a:t>
            </a:r>
            <a:r>
              <a:rPr lang="en-US"/>
              <a:t>most neonates.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0106347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709" y="1476614"/>
            <a:ext cx="7543103" cy="5035021"/>
          </a:xfrm>
        </p:spPr>
      </p:pic>
    </p:spTree>
    <p:extLst>
      <p:ext uri="{BB962C8B-B14F-4D97-AF65-F5344CB8AC3E}">
        <p14:creationId xmlns="" xmlns:p14="http://schemas.microsoft.com/office/powerpoint/2010/main" val="37193017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366</TotalTime>
  <Words>270</Words>
  <Application>Microsoft Office PowerPoint</Application>
  <PresentationFormat>On-screen Show (4:3)</PresentationFormat>
  <Paragraphs>46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Preventing Hypothermia in Neonates</vt:lpstr>
      <vt:lpstr>What is warm chain?</vt:lpstr>
      <vt:lpstr>1. Keep the room warm </vt:lpstr>
      <vt:lpstr>2. Skin-to-skin contact (STS)</vt:lpstr>
      <vt:lpstr>3. Warm resuscitation</vt:lpstr>
      <vt:lpstr>4. Immediate drying</vt:lpstr>
      <vt:lpstr>5. Exclusive breastfeeding</vt:lpstr>
      <vt:lpstr>6. Postpone bathing</vt:lpstr>
      <vt:lpstr>7. Appropriate clothing</vt:lpstr>
      <vt:lpstr>8. Keep with mother</vt:lpstr>
      <vt:lpstr>9. Warm transportation</vt:lpstr>
      <vt:lpstr>10. Training &amp; awareness</vt:lpstr>
      <vt:lpstr>Summary</vt:lpstr>
      <vt:lpstr>Thank you!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Nishad Plakkal</dc:creator>
  <cp:lastModifiedBy>Designo</cp:lastModifiedBy>
  <cp:revision>21</cp:revision>
  <dcterms:created xsi:type="dcterms:W3CDTF">2016-11-28T13:51:15Z</dcterms:created>
  <dcterms:modified xsi:type="dcterms:W3CDTF">2017-06-13T09:08:08Z</dcterms:modified>
</cp:coreProperties>
</file>